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396" r:id="rId1"/>
  </p:sldMasterIdLst>
  <p:notesMasterIdLst>
    <p:notesMasterId r:id="rId11"/>
  </p:notesMasterIdLst>
  <p:handoutMasterIdLst>
    <p:handoutMasterId r:id="rId12"/>
  </p:handoutMasterIdLst>
  <p:sldIdLst>
    <p:sldId id="287" r:id="rId2"/>
    <p:sldId id="295" r:id="rId3"/>
    <p:sldId id="296" r:id="rId4"/>
    <p:sldId id="297" r:id="rId5"/>
    <p:sldId id="298" r:id="rId6"/>
    <p:sldId id="299" r:id="rId7"/>
    <p:sldId id="300" r:id="rId8"/>
    <p:sldId id="301" r:id="rId9"/>
    <p:sldId id="302" r:id="rId10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86477" autoAdjust="0"/>
  </p:normalViewPr>
  <p:slideViewPr>
    <p:cSldViewPr>
      <p:cViewPr varScale="1">
        <p:scale>
          <a:sx n="105" d="100"/>
          <a:sy n="105" d="100"/>
        </p:scale>
        <p:origin x="-96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4" d="100"/>
        <a:sy n="9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E99596A-D65B-4CA8-B518-D12009539107}" type="datetimeFigureOut">
              <a:rPr lang="hr-HR"/>
              <a:pPr>
                <a:defRPr/>
              </a:pPr>
              <a:t>19.3.2014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0CC066A-338F-4408-BFCC-D9266F09F757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838281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B4C0D40-D5A7-483E-BF0C-BB12E92DB4B4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  <p:extLst>
      <p:ext uri="{BB962C8B-B14F-4D97-AF65-F5344CB8AC3E}">
        <p14:creationId xmlns:p14="http://schemas.microsoft.com/office/powerpoint/2010/main" val="5643046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43388"/>
            <a:ext cx="67262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4188" y="4243388"/>
            <a:ext cx="2306637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/>
        </p:nvSpPr>
        <p:spPr>
          <a:xfrm>
            <a:off x="0" y="2590800"/>
            <a:ext cx="6726238" cy="165893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9"/>
          <p:cNvSpPr/>
          <p:nvPr/>
        </p:nvSpPr>
        <p:spPr>
          <a:xfrm>
            <a:off x="6834188" y="2590800"/>
            <a:ext cx="2308225" cy="1658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56125" y="5935663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5663"/>
            <a:ext cx="402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2749550"/>
            <a:ext cx="1370013" cy="13573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A0F90-DBCA-4988-B623-AC36B7C30722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0" y="4572000"/>
            <a:ext cx="9161463" cy="1676400"/>
            <a:chOff x="0" y="2895600"/>
            <a:chExt cx="9161969" cy="1677035"/>
          </a:xfrm>
        </p:grpSpPr>
        <p:pic>
          <p:nvPicPr>
            <p:cNvPr id="6" name="Picture 23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4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25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6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538" y="4711700"/>
            <a:ext cx="1149350" cy="1090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764B3-BD4D-4983-9297-1FC0102E1B06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0" y="4572000"/>
            <a:ext cx="9161463" cy="1676400"/>
            <a:chOff x="0" y="2895600"/>
            <a:chExt cx="9161969" cy="1677035"/>
          </a:xfrm>
        </p:grpSpPr>
        <p:pic>
          <p:nvPicPr>
            <p:cNvPr id="6" name="Picture 21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2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23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4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538" y="4711700"/>
            <a:ext cx="1149350" cy="1090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AA8D5-3C05-423D-9534-037F1A9B5E3C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8"/>
          <p:cNvGrpSpPr>
            <a:grpSpLocks/>
          </p:cNvGrpSpPr>
          <p:nvPr/>
        </p:nvGrpSpPr>
        <p:grpSpPr bwMode="auto">
          <a:xfrm>
            <a:off x="0" y="4572000"/>
            <a:ext cx="9161463" cy="1676400"/>
            <a:chOff x="0" y="2895600"/>
            <a:chExt cx="9161969" cy="1677035"/>
          </a:xfrm>
        </p:grpSpPr>
        <p:pic>
          <p:nvPicPr>
            <p:cNvPr id="6" name="Picture 29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0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31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32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" name="TextBox 26"/>
          <p:cNvSpPr txBox="1"/>
          <p:nvPr/>
        </p:nvSpPr>
        <p:spPr>
          <a:xfrm>
            <a:off x="271463" y="747713"/>
            <a:ext cx="533400" cy="585787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7200" dirty="0">
                <a:effectLst/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11" name="TextBox 27"/>
          <p:cNvSpPr txBox="1"/>
          <p:nvPr/>
        </p:nvSpPr>
        <p:spPr>
          <a:xfrm>
            <a:off x="6967538" y="2998788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>
              <a:defRPr/>
            </a:pPr>
            <a:r>
              <a:rPr lang="en-US" sz="7200" dirty="0">
                <a:effectLst/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7856538" y="4710113"/>
            <a:ext cx="1149350" cy="1090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212B4-7862-4FAB-BC76-3C45D68A4888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0" y="4572000"/>
            <a:ext cx="9161463" cy="1676400"/>
            <a:chOff x="0" y="2895600"/>
            <a:chExt cx="9161969" cy="1677035"/>
          </a:xfrm>
        </p:grpSpPr>
        <p:pic>
          <p:nvPicPr>
            <p:cNvPr id="6" name="Picture 22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3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24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5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538" y="4710113"/>
            <a:ext cx="1149350" cy="1090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701DB-F140-43BB-A048-9E7D0A3BC4B0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22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14" name="Picture 23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4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25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6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9EC2B-8DD7-402D-8A8F-72D6526ED7EA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33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13" name="Picture 34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5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36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37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28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193E2-2DAF-4936-84F8-3FAFE3CA603A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5" name="Picture 16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7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18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19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68E02-E388-4B8F-A280-C1C6516BBFB4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 rot="5400000">
            <a:off x="4575175" y="2747963"/>
            <a:ext cx="6862763" cy="1366837"/>
            <a:chOff x="2281445" y="609600"/>
            <a:chExt cx="6862555" cy="1368199"/>
          </a:xfrm>
        </p:grpSpPr>
        <p:sp>
          <p:nvSpPr>
            <p:cNvPr id="5" name="Rectangle 11"/>
            <p:cNvSpPr/>
            <p:nvPr/>
          </p:nvSpPr>
          <p:spPr>
            <a:xfrm>
              <a:off x="2281445" y="609600"/>
              <a:ext cx="5286215" cy="1368199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Rectangle 12"/>
            <p:cNvSpPr/>
            <p:nvPr/>
          </p:nvSpPr>
          <p:spPr>
            <a:xfrm>
              <a:off x="7710530" y="609600"/>
              <a:ext cx="1433470" cy="13681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0" y="5935663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9588" y="5935663"/>
            <a:ext cx="45196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088" y="5432425"/>
            <a:ext cx="1149350" cy="1273175"/>
          </a:xfrm>
        </p:spPr>
        <p:txBody>
          <a:bodyPr anchor="t"/>
          <a:lstStyle>
            <a:lvl1pPr algn="ctr">
              <a:defRPr smtClean="0"/>
            </a:lvl1pPr>
          </a:lstStyle>
          <a:p>
            <a:pPr>
              <a:defRPr/>
            </a:pPr>
            <a:fld id="{4EFA2A29-3695-4F4D-8E92-33EC20A503CE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5" name="Picture 27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8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29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30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D7F76-E8FC-403D-A7CA-7362B6EB7A85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0" y="2728913"/>
            <a:ext cx="9161463" cy="1676400"/>
            <a:chOff x="0" y="2895600"/>
            <a:chExt cx="9161969" cy="1677035"/>
          </a:xfrm>
        </p:grpSpPr>
        <p:pic>
          <p:nvPicPr>
            <p:cNvPr id="5" name="Picture 18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9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20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1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750" y="5935663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538" y="2870200"/>
            <a:ext cx="1149350" cy="1090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79923-1FC6-461A-9CE0-A0F7D2219E54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6" name="Picture 17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8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19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0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0CC91-775C-43BC-B673-7AC390610AB7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8" name="Picture 28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9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30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31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A3EFB-007D-4DD0-B0B0-8DFBC5D43045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4" name="Picture 15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16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17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18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3CB57-4703-41EE-B1DA-2971F6C3CD10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HD-ShadowShort.png"/>
          <p:cNvPicPr>
            <a:picLocks noChangeAspect="1"/>
          </p:cNvPicPr>
          <p:nvPr/>
        </p:nvPicPr>
        <p:blipFill>
          <a:blip r:embed="rId2"/>
          <a:srcRect r="9871"/>
          <a:stretch>
            <a:fillRect/>
          </a:stretch>
        </p:blipFill>
        <p:spPr bwMode="auto">
          <a:xfrm>
            <a:off x="7716838" y="1973263"/>
            <a:ext cx="144462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3"/>
          <p:cNvSpPr/>
          <p:nvPr/>
        </p:nvSpPr>
        <p:spPr>
          <a:xfrm>
            <a:off x="7710488" y="609600"/>
            <a:ext cx="1433512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03F22-77E7-40C7-962A-E9755D39D014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6" name="Picture 17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8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19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0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679E3-5948-4471-9568-2B37FEA1A844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6" name="Picture 17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8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19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0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B6236-6148-4481-ADE1-0B67ED926B24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531813" y="752475"/>
            <a:ext cx="68961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3400" y="2336800"/>
            <a:ext cx="6888163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338" y="59356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5663"/>
            <a:ext cx="48339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2475"/>
            <a:ext cx="1157288" cy="1092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F5E6A41-E574-40A3-88EC-27BCB4F2CC68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14" r:id="rId1"/>
    <p:sldLayoutId id="2147485415" r:id="rId2"/>
    <p:sldLayoutId id="2147485416" r:id="rId3"/>
    <p:sldLayoutId id="2147485417" r:id="rId4"/>
    <p:sldLayoutId id="2147485418" r:id="rId5"/>
    <p:sldLayoutId id="2147485419" r:id="rId6"/>
    <p:sldLayoutId id="2147485420" r:id="rId7"/>
    <p:sldLayoutId id="2147485421" r:id="rId8"/>
    <p:sldLayoutId id="2147485422" r:id="rId9"/>
    <p:sldLayoutId id="2147485423" r:id="rId10"/>
    <p:sldLayoutId id="2147485424" r:id="rId11"/>
    <p:sldLayoutId id="2147485425" r:id="rId12"/>
    <p:sldLayoutId id="2147485426" r:id="rId13"/>
    <p:sldLayoutId id="2147485427" r:id="rId14"/>
    <p:sldLayoutId id="2147485428" r:id="rId15"/>
    <p:sldLayoutId id="2147485429" r:id="rId16"/>
    <p:sldLayoutId id="2147485430" r:id="rId17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565400"/>
            <a:ext cx="6624638" cy="1368425"/>
          </a:xfrm>
        </p:spPr>
        <p:txBody>
          <a:bodyPr/>
          <a:lstStyle/>
          <a:p>
            <a:r>
              <a:rPr lang="hr-HR" altLang="en-US" sz="3600" b="1" smtClean="0">
                <a:latin typeface="Cambria" pitchFamily="18" charset="0"/>
              </a:rPr>
              <a:t>Informacije kao podrška za ocjenu (rejting) pokazatelja uspješnosti</a:t>
            </a:r>
            <a:endParaRPr lang="en-US" altLang="en-US" sz="3600" b="1" smtClean="0">
              <a:latin typeface="Cambria" pitchFamily="18" charset="0"/>
            </a:endParaRP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3860800"/>
            <a:ext cx="6400800" cy="982663"/>
          </a:xfrm>
        </p:spPr>
        <p:txBody>
          <a:bodyPr/>
          <a:lstStyle/>
          <a:p>
            <a:r>
              <a:rPr lang="en-GB" altLang="en-US" sz="2800" smtClean="0">
                <a:latin typeface="Cambria" pitchFamily="18" charset="0"/>
              </a:rPr>
              <a:t>2. </a:t>
            </a:r>
            <a:r>
              <a:rPr lang="hr-HR" altLang="en-US" sz="2800" smtClean="0">
                <a:latin typeface="Cambria" pitchFamily="18" charset="0"/>
              </a:rPr>
              <a:t>Sveobuhvatnost i transparentnost</a:t>
            </a:r>
            <a:endParaRPr lang="en-US" altLang="en-US" sz="2800" smtClean="0">
              <a:latin typeface="Cambria" pitchFamily="18" charset="0"/>
            </a:endParaRPr>
          </a:p>
        </p:txBody>
      </p:sp>
      <p:pic>
        <p:nvPicPr>
          <p:cNvPr id="21507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951038" y="4327525"/>
            <a:ext cx="6400800" cy="16637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de-CH" altLang="en-US" dirty="0" smtClean="0">
                <a:latin typeface="Cambria" panose="02040503050406030204" pitchFamily="18" charset="0"/>
              </a:rPr>
              <a:t>Zagreb </a:t>
            </a:r>
            <a:br>
              <a:rPr lang="de-CH" altLang="en-US" dirty="0" smtClean="0">
                <a:latin typeface="Cambria" panose="02040503050406030204" pitchFamily="18" charset="0"/>
              </a:rPr>
            </a:br>
            <a:r>
              <a:rPr lang="de-CH" altLang="en-US" dirty="0" smtClean="0">
                <a:latin typeface="Cambria" panose="02040503050406030204" pitchFamily="18" charset="0"/>
              </a:rPr>
              <a:t>19</a:t>
            </a:r>
            <a:r>
              <a:rPr lang="hr-HR" altLang="en-US" dirty="0" smtClean="0">
                <a:latin typeface="Cambria" panose="02040503050406030204" pitchFamily="18" charset="0"/>
              </a:rPr>
              <a:t>. ožujka</a:t>
            </a:r>
            <a:r>
              <a:rPr lang="de-CH" altLang="en-US" dirty="0" smtClean="0">
                <a:latin typeface="Cambria" panose="02040503050406030204" pitchFamily="18" charset="0"/>
              </a:rPr>
              <a:t> 2014</a:t>
            </a:r>
            <a:r>
              <a:rPr lang="hr-HR" altLang="en-US" dirty="0" smtClean="0">
                <a:latin typeface="Cambria" panose="02040503050406030204" pitchFamily="18" charset="0"/>
              </a:rPr>
              <a:t>.</a:t>
            </a:r>
            <a:r>
              <a:rPr lang="de-CH" altLang="en-US" dirty="0" smtClean="0">
                <a:latin typeface="Cambria" panose="02040503050406030204" pitchFamily="18" charset="0"/>
              </a:rPr>
              <a:t> </a:t>
            </a:r>
            <a:endParaRPr lang="hr-HR" altLang="en-US" dirty="0" smtClean="0">
              <a:latin typeface="Cambria" panose="02040503050406030204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hr-HR" altLang="en-US" sz="1800" dirty="0" smtClean="0">
              <a:latin typeface="Cambria" panose="02040503050406030204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de-CH" altLang="en-US" b="1" dirty="0" smtClean="0">
                <a:latin typeface="Cambria" panose="02040503050406030204" pitchFamily="18" charset="0"/>
              </a:rPr>
              <a:t>John </a:t>
            </a:r>
            <a:r>
              <a:rPr lang="de-CH" altLang="en-US" b="1" dirty="0" err="1" smtClean="0">
                <a:latin typeface="Cambria" panose="02040503050406030204" pitchFamily="18" charset="0"/>
              </a:rPr>
              <a:t>Wiggins</a:t>
            </a:r>
            <a:r>
              <a:rPr lang="de-CH" altLang="en-US" b="1" dirty="0" smtClean="0">
                <a:latin typeface="Cambria" panose="02040503050406030204" pitchFamily="18" charset="0"/>
              </a:rPr>
              <a:t/>
            </a:r>
            <a:br>
              <a:rPr lang="de-CH" altLang="en-US" b="1" dirty="0" smtClean="0">
                <a:latin typeface="Cambria" panose="02040503050406030204" pitchFamily="18" charset="0"/>
              </a:rPr>
            </a:br>
            <a:r>
              <a:rPr lang="de-CH" altLang="en-US" dirty="0" smtClean="0">
                <a:latin typeface="Cambria" panose="02040503050406030204" pitchFamily="18" charset="0"/>
              </a:rPr>
              <a:t>ACE Consultant</a:t>
            </a:r>
            <a:endParaRPr lang="hr-HR" altLang="x-non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620713"/>
            <a:ext cx="7248525" cy="1212850"/>
          </a:xfrm>
        </p:spPr>
        <p:txBody>
          <a:bodyPr/>
          <a:lstStyle/>
          <a:p>
            <a:pPr algn="just"/>
            <a:r>
              <a:rPr lang="en-GB" altLang="en-US" smtClean="0">
                <a:latin typeface="Cambria" pitchFamily="18" charset="0"/>
              </a:rPr>
              <a:t>PI-5 </a:t>
            </a:r>
            <a:r>
              <a:rPr lang="hr-HR" altLang="en-US" smtClean="0">
                <a:latin typeface="Cambria" pitchFamily="18" charset="0"/>
              </a:rPr>
              <a:t>Proračunska klasifikacija</a:t>
            </a:r>
            <a:endParaRPr lang="en-US" altLang="en-US" smtClean="0">
              <a:latin typeface="Cambria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205038"/>
            <a:ext cx="8518525" cy="3816350"/>
          </a:xfrm>
          <a:solidFill>
            <a:schemeClr val="bg1"/>
          </a:solidFill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hr-HR" altLang="en-US" smtClean="0">
                <a:latin typeface="Cambria" pitchFamily="18" charset="0"/>
              </a:rPr>
              <a:t>Potrebno je objašnjenje primjenu organozacijske</a:t>
            </a:r>
            <a:r>
              <a:rPr lang="en-GB" altLang="en-US" smtClean="0">
                <a:latin typeface="Cambria" pitchFamily="18" charset="0"/>
              </a:rPr>
              <a:t>, fun</a:t>
            </a:r>
            <a:r>
              <a:rPr lang="hr-HR" altLang="en-US" smtClean="0">
                <a:latin typeface="Cambria" pitchFamily="18" charset="0"/>
              </a:rPr>
              <a:t>kcijske i ekonomske klasifikacije rashoda</a:t>
            </a:r>
            <a:endParaRPr lang="en-GB" altLang="en-US" smtClean="0">
              <a:latin typeface="Cambria" pitchFamily="18" charset="0"/>
            </a:endParaRPr>
          </a:p>
          <a:p>
            <a:pPr algn="just">
              <a:lnSpc>
                <a:spcPct val="80000"/>
              </a:lnSpc>
            </a:pPr>
            <a:endParaRPr lang="hr-HR" altLang="en-US" smtClean="0">
              <a:latin typeface="Cambria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hr-HR" altLang="en-US" smtClean="0">
                <a:latin typeface="Cambria" pitchFamily="18" charset="0"/>
              </a:rPr>
              <a:t>Jesu li te klasifikacije u potpunosti integrirane u računovodstveni sustav i sustav financijskog izvještavanja koji se koristi</a:t>
            </a:r>
            <a:r>
              <a:rPr lang="en-GB" altLang="en-US" smtClean="0">
                <a:latin typeface="Cambria" pitchFamily="18" charset="0"/>
              </a:rPr>
              <a:t>? </a:t>
            </a:r>
          </a:p>
          <a:p>
            <a:pPr algn="just">
              <a:lnSpc>
                <a:spcPct val="80000"/>
              </a:lnSpc>
            </a:pPr>
            <a:endParaRPr lang="hr-HR" altLang="en-US" smtClean="0">
              <a:latin typeface="Cambria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hr-HR" altLang="en-US" smtClean="0">
                <a:latin typeface="Cambria" pitchFamily="18" charset="0"/>
              </a:rPr>
              <a:t>Jesu li dostupne sveobuhvatne informacije o svim rashodima prema sve tri klasifikacije za stvarno ostvarene i za proračunom predviđene iznose pojedinih stavki</a:t>
            </a:r>
            <a:r>
              <a:rPr lang="en-GB" altLang="en-US" smtClean="0">
                <a:latin typeface="Cambria" pitchFamily="18" charset="0"/>
              </a:rPr>
              <a:t>?</a:t>
            </a:r>
            <a:endParaRPr lang="en-US" altLang="en-US" smtClean="0">
              <a:latin typeface="Cambria" pitchFamily="18" charset="0"/>
            </a:endParaRPr>
          </a:p>
        </p:txBody>
      </p:sp>
      <p:pic>
        <p:nvPicPr>
          <p:cNvPr id="22531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752475"/>
            <a:ext cx="7177088" cy="1081088"/>
          </a:xfrm>
        </p:spPr>
        <p:txBody>
          <a:bodyPr rtlCol="0">
            <a:normAutofit fontScale="9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en-GB" altLang="en-US" dirty="0" smtClean="0">
                <a:latin typeface="Cambria" pitchFamily="18" charset="0"/>
              </a:rPr>
              <a:t>PI-6 </a:t>
            </a:r>
            <a:r>
              <a:rPr lang="hr-HR" altLang="en-US" dirty="0" smtClean="0">
                <a:latin typeface="Cambria" pitchFamily="18" charset="0"/>
              </a:rPr>
              <a:t>Sveobuhvatnost informacija uključenih u proračunsku dokumentaciju </a:t>
            </a:r>
            <a:r>
              <a:rPr lang="en-GB" altLang="en-US" dirty="0" smtClean="0">
                <a:latin typeface="Cambria" pitchFamily="18" charset="0"/>
              </a:rPr>
              <a:t>(M1)</a:t>
            </a:r>
            <a:endParaRPr lang="en-US" altLang="en-US" dirty="0" smtClean="0">
              <a:latin typeface="Cambria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349500"/>
            <a:ext cx="8642350" cy="3743325"/>
          </a:xfrm>
          <a:solidFill>
            <a:schemeClr val="bg1"/>
          </a:solidFill>
        </p:spPr>
        <p:txBody>
          <a:bodyPr/>
          <a:lstStyle/>
          <a:p>
            <a:pPr marL="609600" indent="-609600" algn="just">
              <a:lnSpc>
                <a:spcPct val="60000"/>
              </a:lnSpc>
            </a:pPr>
            <a:r>
              <a:rPr lang="hr-HR" altLang="en-US" sz="2000" smtClean="0">
                <a:latin typeface="Cambria" pitchFamily="18" charset="0"/>
              </a:rPr>
              <a:t>Informacije bi trebale obuhvatiti podatke o 9 referentnih stavki</a:t>
            </a:r>
            <a:r>
              <a:rPr lang="en-GB" altLang="en-US" sz="2000" smtClean="0">
                <a:latin typeface="Cambria" pitchFamily="18" charset="0"/>
              </a:rPr>
              <a:t>. </a:t>
            </a:r>
            <a:r>
              <a:rPr lang="hr-HR" altLang="en-US" sz="2000" smtClean="0">
                <a:latin typeface="Cambria" pitchFamily="18" charset="0"/>
              </a:rPr>
              <a:t>Neke nisu relevantne u kontekstu pojedinih gradova. </a:t>
            </a:r>
            <a:endParaRPr lang="en-GB" altLang="en-US" sz="2000" smtClean="0">
              <a:latin typeface="Cambria" pitchFamily="18" charset="0"/>
            </a:endParaRPr>
          </a:p>
          <a:p>
            <a:pPr marL="609600" indent="-609600" algn="just">
              <a:lnSpc>
                <a:spcPct val="60000"/>
              </a:lnSpc>
            </a:pPr>
            <a:endParaRPr lang="hr-HR" altLang="en-US" sz="2000" smtClean="0">
              <a:latin typeface="Cambria" pitchFamily="18" charset="0"/>
            </a:endParaRPr>
          </a:p>
          <a:p>
            <a:pPr marL="609600" indent="-609600" algn="just">
              <a:lnSpc>
                <a:spcPct val="60000"/>
              </a:lnSpc>
            </a:pPr>
            <a:r>
              <a:rPr lang="hr-HR" altLang="en-US" sz="2000" b="1" smtClean="0">
                <a:latin typeface="Cambria" pitchFamily="18" charset="0"/>
              </a:rPr>
              <a:t>Referentne stavke su:</a:t>
            </a:r>
            <a:endParaRPr lang="en-GB" altLang="en-US" sz="2000" b="1" smtClean="0">
              <a:latin typeface="Cambria" pitchFamily="18" charset="0"/>
            </a:endParaRPr>
          </a:p>
          <a:p>
            <a:pPr marL="609600" indent="-609600" algn="just">
              <a:lnSpc>
                <a:spcPct val="60000"/>
              </a:lnSpc>
              <a:buFontTx/>
              <a:buAutoNum type="arabicPeriod"/>
            </a:pPr>
            <a:endParaRPr lang="hr-HR" altLang="en-US" sz="2000" smtClean="0">
              <a:latin typeface="Cambria" pitchFamily="18" charset="0"/>
            </a:endParaRPr>
          </a:p>
          <a:p>
            <a:pPr marL="609600" indent="-609600" algn="just">
              <a:lnSpc>
                <a:spcPct val="60000"/>
              </a:lnSpc>
              <a:buFontTx/>
              <a:buAutoNum type="arabicPeriod"/>
            </a:pPr>
            <a:r>
              <a:rPr lang="hr-HR" altLang="en-US" sz="2000" smtClean="0">
                <a:latin typeface="Cambria" pitchFamily="18" charset="0"/>
              </a:rPr>
              <a:t>Makroekonomske pretpostavke </a:t>
            </a:r>
            <a:r>
              <a:rPr lang="en-GB" altLang="en-US" sz="2000" smtClean="0">
                <a:latin typeface="Cambria" pitchFamily="18" charset="0"/>
              </a:rPr>
              <a:t>(</a:t>
            </a:r>
            <a:r>
              <a:rPr lang="hr-HR" altLang="en-US" sz="2000" smtClean="0">
                <a:latin typeface="Cambria" pitchFamily="18" charset="0"/>
              </a:rPr>
              <a:t>stope rasta, inflacije i devizni tečaj)</a:t>
            </a:r>
            <a:endParaRPr lang="en-GB" altLang="en-US" sz="2000" smtClean="0">
              <a:latin typeface="Cambria" pitchFamily="18" charset="0"/>
            </a:endParaRPr>
          </a:p>
          <a:p>
            <a:pPr marL="609600" indent="-609600" algn="just">
              <a:lnSpc>
                <a:spcPct val="60000"/>
              </a:lnSpc>
              <a:buFontTx/>
              <a:buAutoNum type="arabicPeriod"/>
            </a:pPr>
            <a:endParaRPr lang="hr-HR" altLang="en-US" sz="1200" smtClean="0">
              <a:latin typeface="Cambria" pitchFamily="18" charset="0"/>
            </a:endParaRPr>
          </a:p>
          <a:p>
            <a:pPr marL="609600" indent="-609600" algn="just">
              <a:lnSpc>
                <a:spcPct val="60000"/>
              </a:lnSpc>
              <a:buFontTx/>
              <a:buAutoNum type="arabicPeriod"/>
            </a:pPr>
            <a:r>
              <a:rPr lang="hr-HR" altLang="en-US" sz="2000" smtClean="0">
                <a:latin typeface="Cambria" pitchFamily="18" charset="0"/>
              </a:rPr>
              <a:t>Proračunski deficit, u skladu s GFS ili nekim drugim međunarodno priznatim standardom</a:t>
            </a:r>
            <a:endParaRPr lang="en-GB" altLang="en-US" sz="2000" smtClean="0">
              <a:latin typeface="Cambria" pitchFamily="18" charset="0"/>
            </a:endParaRPr>
          </a:p>
          <a:p>
            <a:pPr marL="609600" indent="-609600" algn="just">
              <a:lnSpc>
                <a:spcPct val="60000"/>
              </a:lnSpc>
              <a:buFontTx/>
              <a:buAutoNum type="arabicPeriod"/>
            </a:pPr>
            <a:endParaRPr lang="hr-HR" altLang="en-US" sz="1200" smtClean="0">
              <a:latin typeface="Cambria" pitchFamily="18" charset="0"/>
            </a:endParaRPr>
          </a:p>
          <a:p>
            <a:pPr marL="609600" indent="-609600" algn="just">
              <a:lnSpc>
                <a:spcPct val="60000"/>
              </a:lnSpc>
              <a:buFontTx/>
              <a:buAutoNum type="arabicPeriod"/>
            </a:pPr>
            <a:r>
              <a:rPr lang="hr-HR" altLang="en-US" sz="2000" smtClean="0">
                <a:latin typeface="Cambria" pitchFamily="18" charset="0"/>
              </a:rPr>
              <a:t>Izvori financiranja proračunskog deficita</a:t>
            </a:r>
            <a:endParaRPr lang="en-GB" altLang="en-US" sz="2000" smtClean="0">
              <a:latin typeface="Cambria" pitchFamily="18" charset="0"/>
            </a:endParaRPr>
          </a:p>
          <a:p>
            <a:pPr marL="609600" indent="-609600" algn="just">
              <a:lnSpc>
                <a:spcPct val="60000"/>
              </a:lnSpc>
              <a:buFontTx/>
              <a:buAutoNum type="arabicPeriod"/>
            </a:pPr>
            <a:endParaRPr lang="hr-HR" altLang="en-US" sz="1200" smtClean="0">
              <a:latin typeface="Cambria" pitchFamily="18" charset="0"/>
            </a:endParaRPr>
          </a:p>
          <a:p>
            <a:pPr marL="609600" indent="-609600" algn="just">
              <a:lnSpc>
                <a:spcPct val="60000"/>
              </a:lnSpc>
              <a:buFontTx/>
              <a:buAutoNum type="arabicPeriod"/>
            </a:pPr>
            <a:r>
              <a:rPr lang="hr-HR" altLang="en-US" sz="2000" smtClean="0">
                <a:latin typeface="Cambria" pitchFamily="18" charset="0"/>
              </a:rPr>
              <a:t>Stanje duga, uključujući detaljne informacije barem za početak tekuće godine</a:t>
            </a:r>
            <a:endParaRPr lang="en-US" altLang="en-US" sz="2000" smtClean="0">
              <a:latin typeface="Cambria" pitchFamily="18" charset="0"/>
            </a:endParaRPr>
          </a:p>
        </p:txBody>
      </p:sp>
      <p:pic>
        <p:nvPicPr>
          <p:cNvPr id="23555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549275"/>
            <a:ext cx="7112000" cy="1079500"/>
          </a:xfrm>
        </p:spPr>
        <p:txBody>
          <a:bodyPr/>
          <a:lstStyle/>
          <a:p>
            <a:pPr algn="just"/>
            <a:r>
              <a:rPr lang="en-GB" altLang="en-US" sz="4000" smtClean="0">
                <a:latin typeface="Cambria" pitchFamily="18" charset="0"/>
              </a:rPr>
              <a:t>PI-6 </a:t>
            </a:r>
            <a:r>
              <a:rPr lang="hr-HR" altLang="en-US" sz="4000" smtClean="0">
                <a:latin typeface="Cambria" pitchFamily="18" charset="0"/>
              </a:rPr>
              <a:t>nastavak</a:t>
            </a:r>
            <a:endParaRPr lang="en-US" altLang="en-US" sz="4000" smtClean="0">
              <a:latin typeface="Cambria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8713787" cy="4057650"/>
          </a:xfrm>
          <a:solidFill>
            <a:schemeClr val="bg1"/>
          </a:solidFill>
        </p:spPr>
        <p:txBody>
          <a:bodyPr/>
          <a:lstStyle/>
          <a:p>
            <a:pPr algn="just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GB" altLang="en-US" sz="2000" dirty="0" smtClean="0">
                <a:latin typeface="Cambria" pitchFamily="18" charset="0"/>
              </a:rPr>
              <a:t>5. </a:t>
            </a:r>
            <a:r>
              <a:rPr lang="hr-HR" altLang="en-US" sz="2000" dirty="0" smtClean="0">
                <a:latin typeface="Cambria" pitchFamily="18" charset="0"/>
              </a:rPr>
              <a:t>Financijska imovina, uključujući detaljne podatke barem za početak tekuće godine </a:t>
            </a:r>
            <a:r>
              <a:rPr lang="en-GB" altLang="en-US" sz="2000" dirty="0" smtClean="0">
                <a:latin typeface="Cambria" pitchFamily="18" charset="0"/>
              </a:rPr>
              <a:t>(</a:t>
            </a:r>
            <a:r>
              <a:rPr lang="hr-HR" altLang="en-US" sz="2000" dirty="0" smtClean="0">
                <a:latin typeface="Cambria" pitchFamily="18" charset="0"/>
              </a:rPr>
              <a:t>iznos novca na računima banaka i ostala potraživanja prema javnom i privatnom sektoru</a:t>
            </a:r>
            <a:r>
              <a:rPr lang="en-GB" altLang="en-US" sz="2000" dirty="0" smtClean="0">
                <a:latin typeface="Cambria" pitchFamily="18" charset="0"/>
              </a:rPr>
              <a:t>)</a:t>
            </a:r>
            <a:endParaRPr lang="hr-HR" altLang="en-US" sz="2000" dirty="0" smtClean="0">
              <a:latin typeface="Cambria" pitchFamily="18" charset="0"/>
            </a:endParaRP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GB" altLang="en-US" sz="1000" dirty="0" smtClean="0">
              <a:latin typeface="Cambria" pitchFamily="18" charset="0"/>
            </a:endParaRP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GB" altLang="en-US" sz="2000" dirty="0" smtClean="0">
                <a:latin typeface="Cambria" pitchFamily="18" charset="0"/>
              </a:rPr>
              <a:t>6. </a:t>
            </a:r>
            <a:r>
              <a:rPr lang="hr-HR" altLang="en-US" sz="2000" dirty="0" smtClean="0">
                <a:latin typeface="Cambria" pitchFamily="18" charset="0"/>
              </a:rPr>
              <a:t>Ostvarenje proračuna za prethodnu godinu, prikazano u istom formatu kao i prijedlog proračuna</a:t>
            </a:r>
            <a:endParaRPr lang="en-GB" altLang="en-US" sz="2000" dirty="0" smtClean="0">
              <a:latin typeface="Cambria" pitchFamily="18" charset="0"/>
            </a:endParaRP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hr-HR" altLang="en-US" sz="1000" dirty="0" smtClean="0">
              <a:latin typeface="Cambria" pitchFamily="18" charset="0"/>
            </a:endParaRP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GB" altLang="en-US" sz="2000" dirty="0" smtClean="0">
                <a:latin typeface="Cambria" pitchFamily="18" charset="0"/>
              </a:rPr>
              <a:t>7. </a:t>
            </a:r>
            <a:r>
              <a:rPr lang="hr-HR" altLang="en-US" sz="2000" dirty="0" smtClean="0">
                <a:latin typeface="Cambria" pitchFamily="18" charset="0"/>
              </a:rPr>
              <a:t>Proračun za tekuću godinu (ili očekivano ostvarenje)</a:t>
            </a:r>
            <a:endParaRPr lang="en-GB" altLang="en-US" sz="2000" dirty="0" smtClean="0">
              <a:latin typeface="Cambria" pitchFamily="18" charset="0"/>
            </a:endParaRP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hr-HR" altLang="en-US" sz="1000" dirty="0" smtClean="0">
              <a:latin typeface="Cambria" pitchFamily="18" charset="0"/>
            </a:endParaRP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GB" altLang="en-US" sz="2000" dirty="0" smtClean="0">
                <a:latin typeface="Cambria" pitchFamily="18" charset="0"/>
              </a:rPr>
              <a:t>8.</a:t>
            </a:r>
            <a:r>
              <a:rPr lang="hr-HR" altLang="en-US" sz="2000" dirty="0" smtClean="0">
                <a:latin typeface="Cambria" pitchFamily="18" charset="0"/>
              </a:rPr>
              <a:t> Sažeto prikazani podaci o proračunskim prihodima i rashodima u skladu s osnovnim razdjelima korištene klasifikacije, uključujući podatke za tekuću i prethodne godine</a:t>
            </a:r>
            <a:endParaRPr lang="en-GB" altLang="en-US" sz="2000" dirty="0" smtClean="0">
              <a:latin typeface="Cambria" pitchFamily="18" charset="0"/>
            </a:endParaRP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hr-HR" altLang="en-US" sz="1000" dirty="0" smtClean="0">
              <a:latin typeface="Cambria" pitchFamily="18" charset="0"/>
            </a:endParaRP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GB" altLang="en-US" sz="2000" dirty="0" smtClean="0">
                <a:latin typeface="Cambria" pitchFamily="18" charset="0"/>
              </a:rPr>
              <a:t>9. </a:t>
            </a:r>
            <a:r>
              <a:rPr lang="hr-HR" altLang="en-US" sz="2000" dirty="0" smtClean="0">
                <a:latin typeface="Cambria" pitchFamily="18" charset="0"/>
              </a:rPr>
              <a:t>Procjene učinaka promjene javnih politika u okviru prihoda i/ili rashoda na proračun</a:t>
            </a:r>
            <a:r>
              <a:rPr lang="en-GB" altLang="en-US" sz="2000" dirty="0" smtClean="0">
                <a:latin typeface="Cambria" pitchFamily="18" charset="0"/>
              </a:rPr>
              <a:t> </a:t>
            </a:r>
            <a:endParaRPr lang="en-US" altLang="en-US" sz="2000" dirty="0" smtClean="0">
              <a:latin typeface="Cambria" pitchFamily="18" charset="0"/>
            </a:endParaRPr>
          </a:p>
        </p:txBody>
      </p:sp>
      <p:pic>
        <p:nvPicPr>
          <p:cNvPr id="2457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713788" cy="1143000"/>
          </a:xfrm>
        </p:spPr>
        <p:txBody>
          <a:bodyPr/>
          <a:lstStyle/>
          <a:p>
            <a:pPr algn="just"/>
            <a:r>
              <a:rPr lang="en-GB" altLang="en-US" smtClean="0">
                <a:latin typeface="Cambria" pitchFamily="18" charset="0"/>
              </a:rPr>
              <a:t>PI-7 </a:t>
            </a:r>
            <a:r>
              <a:rPr lang="hr-HR" altLang="en-US" smtClean="0">
                <a:latin typeface="Cambria" pitchFamily="18" charset="0"/>
              </a:rPr>
              <a:t>Stupanj neobjavljenih informacija države</a:t>
            </a:r>
            <a:r>
              <a:rPr lang="en-GB" altLang="en-US" smtClean="0">
                <a:latin typeface="Cambria" pitchFamily="18" charset="0"/>
              </a:rPr>
              <a:t> (M1)</a:t>
            </a:r>
            <a:endParaRPr lang="en-US" altLang="en-US" smtClean="0">
              <a:latin typeface="Cambria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300" y="2133600"/>
            <a:ext cx="8902700" cy="3887788"/>
          </a:xfrm>
          <a:solidFill>
            <a:schemeClr val="bg1"/>
          </a:solidFill>
        </p:spPr>
        <p:txBody>
          <a:bodyPr/>
          <a:lstStyle/>
          <a:p>
            <a:pPr algn="just">
              <a:lnSpc>
                <a:spcPct val="60000"/>
              </a:lnSpc>
            </a:pPr>
            <a:r>
              <a:rPr lang="hr-HR" altLang="en-US" sz="2200" smtClean="0">
                <a:latin typeface="Cambria" pitchFamily="18" charset="0"/>
              </a:rPr>
              <a:t>Postoje li rashodi pod kontrolom gradova koji nisu sadržani u Proračunu? Ukoliko postoje, objavljuju li se njihovi planovi i ostvarenja uz Proračun?</a:t>
            </a:r>
            <a:r>
              <a:rPr lang="en-GB" altLang="en-US" sz="2200" smtClean="0">
                <a:latin typeface="Cambria" pitchFamily="18" charset="0"/>
              </a:rPr>
              <a:t> </a:t>
            </a:r>
            <a:endParaRPr lang="hr-HR" altLang="en-US" sz="2200" smtClean="0">
              <a:latin typeface="Cambria" pitchFamily="18" charset="0"/>
            </a:endParaRPr>
          </a:p>
          <a:p>
            <a:pPr algn="just">
              <a:lnSpc>
                <a:spcPct val="60000"/>
              </a:lnSpc>
            </a:pPr>
            <a:endParaRPr lang="hr-HR" altLang="en-US" sz="2200" smtClean="0">
              <a:latin typeface="Cambria" pitchFamily="18" charset="0"/>
            </a:endParaRPr>
          </a:p>
          <a:p>
            <a:pPr algn="just">
              <a:lnSpc>
                <a:spcPct val="60000"/>
              </a:lnSpc>
            </a:pPr>
            <a:r>
              <a:rPr lang="hr-HR" altLang="en-US" sz="2200" smtClean="0">
                <a:latin typeface="Cambria" pitchFamily="18" charset="0"/>
              </a:rPr>
              <a:t>Financiraju li se svi rashodi naknadama uključenima u Proračun</a:t>
            </a:r>
            <a:r>
              <a:rPr lang="en-GB" altLang="en-US" sz="2200" smtClean="0">
                <a:latin typeface="Cambria" pitchFamily="18" charset="0"/>
              </a:rPr>
              <a:t>? (Dimen</a:t>
            </a:r>
            <a:r>
              <a:rPr lang="hr-HR" altLang="en-US" sz="2200" smtClean="0">
                <a:latin typeface="Cambria" pitchFamily="18" charset="0"/>
              </a:rPr>
              <a:t>zija</a:t>
            </a:r>
            <a:r>
              <a:rPr lang="en-GB" altLang="en-US" sz="2200" smtClean="0">
                <a:latin typeface="Cambria" pitchFamily="18" charset="0"/>
              </a:rPr>
              <a:t> (i))</a:t>
            </a:r>
          </a:p>
          <a:p>
            <a:pPr algn="just">
              <a:lnSpc>
                <a:spcPct val="60000"/>
              </a:lnSpc>
            </a:pPr>
            <a:endParaRPr lang="hr-HR" altLang="en-US" sz="2200" smtClean="0">
              <a:latin typeface="Cambria" pitchFamily="18" charset="0"/>
            </a:endParaRPr>
          </a:p>
          <a:p>
            <a:pPr algn="just">
              <a:lnSpc>
                <a:spcPct val="60000"/>
              </a:lnSpc>
            </a:pPr>
            <a:r>
              <a:rPr lang="hr-HR" altLang="en-US" sz="2200" smtClean="0">
                <a:latin typeface="Cambria" pitchFamily="18" charset="0"/>
              </a:rPr>
              <a:t>Uključuju li fiskalni izvještaji informacije o projektima financiranim iz donatorskih sredstava</a:t>
            </a:r>
            <a:r>
              <a:rPr lang="en-GB" altLang="en-US" sz="2200" smtClean="0">
                <a:latin typeface="Cambria" pitchFamily="18" charset="0"/>
              </a:rPr>
              <a:t> (</a:t>
            </a:r>
            <a:r>
              <a:rPr lang="hr-HR" altLang="en-US" sz="2200" smtClean="0">
                <a:latin typeface="Cambria" pitchFamily="18" charset="0"/>
              </a:rPr>
              <a:t>zajam ili subvencija</a:t>
            </a:r>
            <a:r>
              <a:rPr lang="en-GB" altLang="en-US" sz="2200" smtClean="0">
                <a:latin typeface="Cambria" pitchFamily="18" charset="0"/>
              </a:rPr>
              <a:t>)? (Dim</a:t>
            </a:r>
            <a:r>
              <a:rPr lang="hr-HR" altLang="en-US" sz="2200" smtClean="0">
                <a:latin typeface="Cambria" pitchFamily="18" charset="0"/>
              </a:rPr>
              <a:t>enzija</a:t>
            </a:r>
            <a:r>
              <a:rPr lang="en-GB" altLang="en-US" sz="2200" smtClean="0">
                <a:latin typeface="Cambria" pitchFamily="18" charset="0"/>
              </a:rPr>
              <a:t> (ii))</a:t>
            </a:r>
          </a:p>
          <a:p>
            <a:pPr algn="just">
              <a:lnSpc>
                <a:spcPct val="60000"/>
              </a:lnSpc>
            </a:pPr>
            <a:endParaRPr lang="hr-HR" altLang="en-US" sz="2200" smtClean="0">
              <a:latin typeface="Cambria" pitchFamily="18" charset="0"/>
            </a:endParaRPr>
          </a:p>
          <a:p>
            <a:pPr algn="just">
              <a:lnSpc>
                <a:spcPct val="60000"/>
              </a:lnSpc>
            </a:pPr>
            <a:r>
              <a:rPr lang="hr-HR" altLang="en-US" sz="2200" smtClean="0">
                <a:latin typeface="Cambria" pitchFamily="18" charset="0"/>
              </a:rPr>
              <a:t>Postoje li </a:t>
            </a:r>
            <a:r>
              <a:rPr lang="en-GB" altLang="en-US" sz="2200" smtClean="0">
                <a:latin typeface="Cambria" pitchFamily="18" charset="0"/>
              </a:rPr>
              <a:t>“</a:t>
            </a:r>
            <a:r>
              <a:rPr lang="hr-HR" altLang="en-US" sz="2200" smtClean="0">
                <a:latin typeface="Cambria" pitchFamily="18" charset="0"/>
              </a:rPr>
              <a:t>kvazi</a:t>
            </a:r>
            <a:r>
              <a:rPr lang="en-GB" altLang="en-US" sz="2200" smtClean="0">
                <a:latin typeface="Cambria" pitchFamily="18" charset="0"/>
              </a:rPr>
              <a:t>-fis</a:t>
            </a:r>
            <a:r>
              <a:rPr lang="hr-HR" altLang="en-US" sz="2200" smtClean="0">
                <a:latin typeface="Cambria" pitchFamily="18" charset="0"/>
              </a:rPr>
              <a:t>kalne</a:t>
            </a:r>
            <a:r>
              <a:rPr lang="en-GB" altLang="en-US" sz="2200" smtClean="0">
                <a:latin typeface="Cambria" pitchFamily="18" charset="0"/>
              </a:rPr>
              <a:t>” </a:t>
            </a:r>
            <a:r>
              <a:rPr lang="hr-HR" altLang="en-US" sz="2200" smtClean="0">
                <a:latin typeface="Cambria" pitchFamily="18" charset="0"/>
              </a:rPr>
              <a:t>aktivnosti kao što su </a:t>
            </a:r>
            <a:r>
              <a:rPr lang="en-GB" altLang="en-US" sz="2200" smtClean="0">
                <a:latin typeface="Cambria" pitchFamily="18" charset="0"/>
              </a:rPr>
              <a:t>implicit</a:t>
            </a:r>
            <a:r>
              <a:rPr lang="hr-HR" altLang="en-US" sz="2200" smtClean="0">
                <a:latin typeface="Cambria" pitchFamily="18" charset="0"/>
              </a:rPr>
              <a:t>ne potpore koje se isplaćuju kroz javna poduzeća koja pružaju usluge opskrebe energije, prijevoza ili hranu po cijenama nižim od troška pružanja ili nižim od tržišnih cijena</a:t>
            </a:r>
            <a:r>
              <a:rPr lang="en-GB" altLang="en-US" sz="2200" smtClean="0">
                <a:latin typeface="Cambria" pitchFamily="18" charset="0"/>
              </a:rPr>
              <a:t>? </a:t>
            </a:r>
            <a:r>
              <a:rPr lang="hr-HR" altLang="en-US" sz="2200" smtClean="0">
                <a:latin typeface="Cambria" pitchFamily="18" charset="0"/>
              </a:rPr>
              <a:t>Ukoliko postoje – o kojim iznosima se radi</a:t>
            </a:r>
            <a:r>
              <a:rPr lang="en-GB" altLang="en-US" sz="2200" smtClean="0">
                <a:latin typeface="Cambria" pitchFamily="18" charset="0"/>
              </a:rPr>
              <a:t>?</a:t>
            </a:r>
            <a:endParaRPr lang="en-US" altLang="en-US" sz="2200" smtClean="0">
              <a:latin typeface="Cambria" pitchFamily="18" charset="0"/>
            </a:endParaRPr>
          </a:p>
        </p:txBody>
      </p:sp>
      <p:pic>
        <p:nvPicPr>
          <p:cNvPr id="2560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49275"/>
            <a:ext cx="7040563" cy="1295400"/>
          </a:xfrm>
        </p:spPr>
        <p:txBody>
          <a:bodyPr/>
          <a:lstStyle/>
          <a:p>
            <a:pPr algn="just"/>
            <a:r>
              <a:rPr lang="en-GB" altLang="en-US" smtClean="0">
                <a:latin typeface="Cambria" pitchFamily="18" charset="0"/>
              </a:rPr>
              <a:t>PI-8 </a:t>
            </a:r>
            <a:r>
              <a:rPr lang="hr-HR" altLang="en-US" smtClean="0">
                <a:latin typeface="Cambria" pitchFamily="18" charset="0"/>
              </a:rPr>
              <a:t>Transparentnost fiskalnih odnosa između razina vlasti </a:t>
            </a:r>
            <a:r>
              <a:rPr lang="en-GB" altLang="en-US" smtClean="0">
                <a:latin typeface="Cambria" pitchFamily="18" charset="0"/>
              </a:rPr>
              <a:t>(M2)</a:t>
            </a:r>
            <a:endParaRPr lang="en-US" altLang="en-US" smtClean="0">
              <a:latin typeface="Cambria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060575"/>
            <a:ext cx="8713787" cy="4032250"/>
          </a:xfrm>
          <a:solidFill>
            <a:schemeClr val="bg1"/>
          </a:solidFill>
        </p:spPr>
        <p:txBody>
          <a:bodyPr/>
          <a:lstStyle/>
          <a:p>
            <a:pPr algn="just"/>
            <a:r>
              <a:rPr lang="hr-HR" altLang="en-US" sz="2000" smtClean="0">
                <a:latin typeface="Cambria" pitchFamily="18" charset="0"/>
              </a:rPr>
              <a:t>Ovo nije relevantno ako ne postoje jedinice vlasti podređene svakom gradu </a:t>
            </a:r>
            <a:endParaRPr lang="en-GB" altLang="en-US" sz="2000" smtClean="0">
              <a:latin typeface="Cambria" pitchFamily="18" charset="0"/>
            </a:endParaRPr>
          </a:p>
          <a:p>
            <a:pPr algn="just"/>
            <a:endParaRPr lang="hr-HR" altLang="en-US" sz="1400" smtClean="0">
              <a:latin typeface="Cambria" pitchFamily="18" charset="0"/>
            </a:endParaRPr>
          </a:p>
          <a:p>
            <a:pPr algn="just"/>
            <a:r>
              <a:rPr lang="hr-HR" altLang="en-US" sz="2000" smtClean="0">
                <a:latin typeface="Cambria" pitchFamily="18" charset="0"/>
              </a:rPr>
              <a:t>Da li su sredstva lokalnim jedinicama dana na temelju transparentnih pravila</a:t>
            </a:r>
            <a:r>
              <a:rPr lang="en-GB" altLang="en-US" sz="2000" smtClean="0">
                <a:latin typeface="Cambria" pitchFamily="18" charset="0"/>
              </a:rPr>
              <a:t>? (Dimen</a:t>
            </a:r>
            <a:r>
              <a:rPr lang="hr-HR" altLang="en-US" sz="2000" smtClean="0">
                <a:latin typeface="Cambria" pitchFamily="18" charset="0"/>
              </a:rPr>
              <a:t>zija </a:t>
            </a:r>
            <a:r>
              <a:rPr lang="en-GB" altLang="en-US" sz="2000" smtClean="0">
                <a:latin typeface="Cambria" pitchFamily="18" charset="0"/>
              </a:rPr>
              <a:t>(i))</a:t>
            </a:r>
          </a:p>
          <a:p>
            <a:pPr algn="just"/>
            <a:endParaRPr lang="hr-HR" altLang="en-US" sz="1400" smtClean="0">
              <a:latin typeface="Cambria" pitchFamily="18" charset="0"/>
            </a:endParaRPr>
          </a:p>
          <a:p>
            <a:pPr algn="just"/>
            <a:r>
              <a:rPr lang="hr-HR" altLang="en-US" sz="2000" smtClean="0">
                <a:latin typeface="Cambria" pitchFamily="18" charset="0"/>
              </a:rPr>
              <a:t>Jesu li podaci o pripadajućim sredstvima dodijeljenih lokalnim jedinicama pravovremeni kako bi mogli pripremiti proračune na pravilan način</a:t>
            </a:r>
            <a:r>
              <a:rPr lang="en-GB" altLang="en-US" sz="2000" smtClean="0">
                <a:latin typeface="Cambria" pitchFamily="18" charset="0"/>
              </a:rPr>
              <a:t>? (Dimen</a:t>
            </a:r>
            <a:r>
              <a:rPr lang="hr-HR" altLang="en-US" sz="2000" smtClean="0">
                <a:latin typeface="Cambria" pitchFamily="18" charset="0"/>
              </a:rPr>
              <a:t>zija </a:t>
            </a:r>
            <a:r>
              <a:rPr lang="en-GB" altLang="en-US" sz="2000" smtClean="0">
                <a:latin typeface="Cambria" pitchFamily="18" charset="0"/>
              </a:rPr>
              <a:t>(ii))</a:t>
            </a:r>
          </a:p>
          <a:p>
            <a:pPr algn="just"/>
            <a:endParaRPr lang="hr-HR" altLang="en-US" sz="1400" smtClean="0">
              <a:latin typeface="Cambria" pitchFamily="18" charset="0"/>
            </a:endParaRPr>
          </a:p>
          <a:p>
            <a:pPr algn="just"/>
            <a:r>
              <a:rPr lang="hr-HR" altLang="en-US" sz="2000" smtClean="0">
                <a:latin typeface="Cambria" pitchFamily="18" charset="0"/>
              </a:rPr>
              <a:t>Postoje li konsolidirani podaci o sektorskoj raspodjeli rashoda opće države kao cjeline, uključujući središnju i lokalnu državu? </a:t>
            </a:r>
            <a:r>
              <a:rPr lang="en-GB" altLang="en-US" sz="2000" smtClean="0">
                <a:latin typeface="Cambria" pitchFamily="18" charset="0"/>
              </a:rPr>
              <a:t> (Dimen</a:t>
            </a:r>
            <a:r>
              <a:rPr lang="hr-HR" altLang="en-US" sz="2000" smtClean="0">
                <a:latin typeface="Cambria" pitchFamily="18" charset="0"/>
              </a:rPr>
              <a:t>zija</a:t>
            </a:r>
            <a:r>
              <a:rPr lang="en-GB" altLang="en-US" sz="2000" smtClean="0">
                <a:latin typeface="Cambria" pitchFamily="18" charset="0"/>
              </a:rPr>
              <a:t> (iii))</a:t>
            </a:r>
            <a:endParaRPr lang="en-US" altLang="en-US" sz="2000" smtClean="0">
              <a:latin typeface="Cambria" pitchFamily="18" charset="0"/>
            </a:endParaRPr>
          </a:p>
        </p:txBody>
      </p:sp>
      <p:pic>
        <p:nvPicPr>
          <p:cNvPr id="26627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en-GB" altLang="en-US" dirty="0" smtClean="0">
                <a:latin typeface="Cambria" pitchFamily="18" charset="0"/>
              </a:rPr>
              <a:t>PI-9 </a:t>
            </a:r>
            <a:r>
              <a:rPr lang="hr-HR" altLang="en-US" dirty="0" smtClean="0">
                <a:latin typeface="Cambria" pitchFamily="18" charset="0"/>
              </a:rPr>
              <a:t>Nadzor ukupnih fiskalnih rizika koji potječu iz drugih subjekata javnog sektora</a:t>
            </a:r>
            <a:r>
              <a:rPr lang="en-GB" altLang="en-US" dirty="0" smtClean="0">
                <a:latin typeface="Cambria" pitchFamily="18" charset="0"/>
              </a:rPr>
              <a:t> (M1)</a:t>
            </a:r>
            <a:endParaRPr lang="en-US" altLang="en-US" dirty="0" smtClean="0">
              <a:latin typeface="Cambria" pitchFamily="18" charset="0"/>
            </a:endParaRP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336800"/>
            <a:ext cx="8497888" cy="3598863"/>
          </a:xfrm>
          <a:solidFill>
            <a:schemeClr val="bg1"/>
          </a:solidFill>
        </p:spPr>
        <p:txBody>
          <a:bodyPr/>
          <a:lstStyle/>
          <a:p>
            <a:pPr algn="just"/>
            <a:endParaRPr lang="hr-HR" altLang="en-US" smtClean="0">
              <a:latin typeface="Cambria" pitchFamily="18" charset="0"/>
            </a:endParaRPr>
          </a:p>
          <a:p>
            <a:pPr algn="just"/>
            <a:r>
              <a:rPr lang="hr-HR" altLang="en-US" smtClean="0">
                <a:latin typeface="Cambria" pitchFamily="18" charset="0"/>
              </a:rPr>
              <a:t>Podaci bi za svaki grad trebali bi obuhvatiti detaljan opis sustava prikupljanja i konsolidacije financijskih informacija od </a:t>
            </a:r>
            <a:r>
              <a:rPr lang="en-GB" altLang="en-US" smtClean="0">
                <a:latin typeface="Cambria" pitchFamily="18" charset="0"/>
              </a:rPr>
              <a:t>(i) </a:t>
            </a:r>
            <a:r>
              <a:rPr lang="hr-HR" altLang="en-US" smtClean="0">
                <a:latin typeface="Cambria" pitchFamily="18" charset="0"/>
              </a:rPr>
              <a:t>javnih poduzeća i drugih mjerodavnih tijela i</a:t>
            </a:r>
            <a:r>
              <a:rPr lang="en-GB" altLang="en-US" smtClean="0">
                <a:latin typeface="Cambria" pitchFamily="18" charset="0"/>
              </a:rPr>
              <a:t> (ii) </a:t>
            </a:r>
            <a:r>
              <a:rPr lang="hr-HR" altLang="en-US" smtClean="0">
                <a:latin typeface="Cambria" pitchFamily="18" charset="0"/>
              </a:rPr>
              <a:t>od nižih razina vlasti (ukoliko one postoje) </a:t>
            </a:r>
            <a:endParaRPr lang="en-GB" altLang="en-US" smtClean="0">
              <a:latin typeface="Cambria" pitchFamily="18" charset="0"/>
            </a:endParaRPr>
          </a:p>
          <a:p>
            <a:pPr algn="just"/>
            <a:endParaRPr lang="hr-HR" altLang="en-US" smtClean="0">
              <a:latin typeface="Cambria" pitchFamily="18" charset="0"/>
            </a:endParaRPr>
          </a:p>
          <a:p>
            <a:pPr algn="just"/>
            <a:r>
              <a:rPr lang="hr-HR" altLang="en-US" smtClean="0">
                <a:latin typeface="Cambria" pitchFamily="18" charset="0"/>
              </a:rPr>
              <a:t>Nadzor bi trebao pokriti promjene razine duga takvih tijela, uključujući obveze za mirovine</a:t>
            </a:r>
            <a:r>
              <a:rPr lang="en-GB" altLang="en-US" smtClean="0">
                <a:latin typeface="Cambria" pitchFamily="18" charset="0"/>
              </a:rPr>
              <a:t>, </a:t>
            </a:r>
            <a:r>
              <a:rPr lang="hr-HR" altLang="en-US" smtClean="0">
                <a:latin typeface="Cambria" pitchFamily="18" charset="0"/>
              </a:rPr>
              <a:t>kao i zaduživanje kod banaka i iz drugih izvora</a:t>
            </a:r>
            <a:endParaRPr lang="en-US" altLang="en-US" smtClean="0">
              <a:latin typeface="Cambria" pitchFamily="18" charset="0"/>
            </a:endParaRPr>
          </a:p>
        </p:txBody>
      </p:sp>
      <p:pic>
        <p:nvPicPr>
          <p:cNvPr id="27651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549275"/>
            <a:ext cx="7177088" cy="1284288"/>
          </a:xfrm>
        </p:spPr>
        <p:txBody>
          <a:bodyPr/>
          <a:lstStyle/>
          <a:p>
            <a:pPr algn="just"/>
            <a:r>
              <a:rPr lang="en-GB" altLang="en-US" smtClean="0">
                <a:latin typeface="Cambria" pitchFamily="18" charset="0"/>
              </a:rPr>
              <a:t>PI-10 </a:t>
            </a:r>
            <a:r>
              <a:rPr lang="hr-HR" altLang="en-US" smtClean="0">
                <a:latin typeface="Cambria" pitchFamily="18" charset="0"/>
              </a:rPr>
              <a:t>Pristup javnosti ključnim fiskalnim informacijama</a:t>
            </a:r>
            <a:r>
              <a:rPr lang="en-GB" altLang="en-US" smtClean="0">
                <a:latin typeface="Cambria" pitchFamily="18" charset="0"/>
              </a:rPr>
              <a:t> (M1)</a:t>
            </a:r>
            <a:endParaRPr lang="en-US" altLang="en-US" smtClean="0">
              <a:latin typeface="Cambria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276475"/>
            <a:ext cx="8785225" cy="3600450"/>
          </a:xfrm>
          <a:solidFill>
            <a:schemeClr val="bg1"/>
          </a:solidFill>
        </p:spPr>
        <p:txBody>
          <a:bodyPr/>
          <a:lstStyle/>
          <a:p>
            <a:pPr algn="just"/>
            <a:r>
              <a:rPr lang="hr-HR" altLang="en-US" sz="2000" smtClean="0">
                <a:latin typeface="Cambria" pitchFamily="18" charset="0"/>
              </a:rPr>
              <a:t>Ova </a:t>
            </a:r>
            <a:r>
              <a:rPr lang="en-GB" altLang="en-US" sz="2000" smtClean="0">
                <a:latin typeface="Cambria" pitchFamily="18" charset="0"/>
              </a:rPr>
              <a:t>PI </a:t>
            </a:r>
            <a:r>
              <a:rPr lang="hr-HR" altLang="en-US" sz="2000" smtClean="0">
                <a:latin typeface="Cambria" pitchFamily="18" charset="0"/>
              </a:rPr>
              <a:t>testira dostupnost proračunske dokumentacije i ostalih informacija o izvršavanju proračuna (uključujući računovodstvene i revizorske informacije) javnosti </a:t>
            </a:r>
          </a:p>
          <a:p>
            <a:pPr algn="just"/>
            <a:endParaRPr lang="en-GB" altLang="en-US" sz="2000" smtClean="0">
              <a:latin typeface="Cambria" pitchFamily="18" charset="0"/>
            </a:endParaRPr>
          </a:p>
          <a:p>
            <a:pPr algn="just"/>
            <a:r>
              <a:rPr lang="hr-HR" altLang="en-US" sz="2000" smtClean="0">
                <a:latin typeface="Cambria" pitchFamily="18" charset="0"/>
              </a:rPr>
              <a:t>Popis informacija uključuje:</a:t>
            </a:r>
          </a:p>
          <a:p>
            <a:pPr algn="just">
              <a:buFontTx/>
              <a:buNone/>
            </a:pPr>
            <a:endParaRPr lang="hr-HR" altLang="en-US" sz="2000" smtClean="0">
              <a:latin typeface="Cambria" pitchFamily="18" charset="0"/>
            </a:endParaRPr>
          </a:p>
          <a:p>
            <a:pPr algn="just">
              <a:buFontTx/>
              <a:buNone/>
            </a:pPr>
            <a:r>
              <a:rPr lang="en-GB" altLang="en-US" sz="2000" smtClean="0">
                <a:latin typeface="Cambria" pitchFamily="18" charset="0"/>
              </a:rPr>
              <a:t>1.</a:t>
            </a:r>
            <a:r>
              <a:rPr lang="hr-HR" altLang="en-US" sz="2000" smtClean="0">
                <a:latin typeface="Cambria" pitchFamily="18" charset="0"/>
              </a:rPr>
              <a:t>Proračunska dokumentacija dostavljena predstavničkom tijelu (Skupštini ili Vijeću) </a:t>
            </a:r>
            <a:endParaRPr lang="en-GB" altLang="en-US" sz="2000" smtClean="0">
              <a:latin typeface="Cambria" pitchFamily="18" charset="0"/>
            </a:endParaRPr>
          </a:p>
          <a:p>
            <a:pPr algn="just">
              <a:buFontTx/>
              <a:buNone/>
            </a:pPr>
            <a:endParaRPr lang="hr-HR" altLang="en-US" sz="2000" smtClean="0">
              <a:latin typeface="Cambria" pitchFamily="18" charset="0"/>
            </a:endParaRPr>
          </a:p>
          <a:p>
            <a:pPr algn="just">
              <a:buFontTx/>
              <a:buNone/>
            </a:pPr>
            <a:r>
              <a:rPr lang="en-GB" altLang="en-US" sz="2000" smtClean="0">
                <a:latin typeface="Cambria" pitchFamily="18" charset="0"/>
              </a:rPr>
              <a:t>2. </a:t>
            </a:r>
            <a:r>
              <a:rPr lang="hr-HR" altLang="en-US" sz="2000" smtClean="0">
                <a:latin typeface="Cambria" pitchFamily="18" charset="0"/>
              </a:rPr>
              <a:t>Izvještaji o izvršenju proračuna tijekom godine</a:t>
            </a:r>
            <a:endParaRPr lang="en-US" altLang="en-US" sz="2000" smtClean="0">
              <a:latin typeface="Cambria" pitchFamily="18" charset="0"/>
            </a:endParaRPr>
          </a:p>
        </p:txBody>
      </p:sp>
      <p:pic>
        <p:nvPicPr>
          <p:cNvPr id="28675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GB" altLang="en-US" smtClean="0">
                <a:latin typeface="Cambria" pitchFamily="18" charset="0"/>
              </a:rPr>
              <a:t>PI-10 </a:t>
            </a:r>
            <a:r>
              <a:rPr lang="hr-HR" altLang="en-US" smtClean="0">
                <a:latin typeface="Cambria" pitchFamily="18" charset="0"/>
              </a:rPr>
              <a:t>nastavak</a:t>
            </a:r>
            <a:endParaRPr lang="en-US" altLang="en-US" smtClean="0">
              <a:latin typeface="Cambria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060848"/>
            <a:ext cx="8928992" cy="3960440"/>
          </a:xfrm>
          <a:solidFill>
            <a:schemeClr val="bg1"/>
          </a:solidFill>
        </p:spPr>
        <p:txBody>
          <a:bodyPr/>
          <a:lstStyle/>
          <a:p>
            <a:pPr algn="just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GB" altLang="en-US" dirty="0" smtClean="0">
                <a:latin typeface="Cambria" pitchFamily="18" charset="0"/>
              </a:rPr>
              <a:t>3.</a:t>
            </a:r>
            <a:r>
              <a:rPr lang="hr-HR" altLang="en-US" dirty="0" smtClean="0">
                <a:latin typeface="Cambria" pitchFamily="18" charset="0"/>
              </a:rPr>
              <a:t> Financijski izvještaji na kraju godine (unutar roka od 6 mjeseci od obavljanja revizije)</a:t>
            </a: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GB" altLang="en-US" sz="1000" dirty="0" smtClean="0">
              <a:latin typeface="Cambria" pitchFamily="18" charset="0"/>
            </a:endParaRP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GB" altLang="en-US" dirty="0" smtClean="0">
                <a:latin typeface="Cambria" pitchFamily="18" charset="0"/>
              </a:rPr>
              <a:t>4. </a:t>
            </a:r>
            <a:r>
              <a:rPr lang="hr-HR" altLang="en-US" dirty="0" smtClean="0">
                <a:latin typeface="Cambria" pitchFamily="18" charset="0"/>
              </a:rPr>
              <a:t>Izvještaji vanjske revizije o konsolidiranim aktivnostima gradske vlasti </a:t>
            </a: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GB" altLang="en-US" sz="1000" dirty="0" smtClean="0">
              <a:latin typeface="Cambria" pitchFamily="18" charset="0"/>
            </a:endParaRP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GB" altLang="en-US" dirty="0" smtClean="0">
                <a:latin typeface="Cambria" pitchFamily="18" charset="0"/>
              </a:rPr>
              <a:t>5. </a:t>
            </a:r>
            <a:r>
              <a:rPr lang="hr-HR" altLang="en-US" dirty="0" smtClean="0">
                <a:latin typeface="Cambria" pitchFamily="18" charset="0"/>
              </a:rPr>
              <a:t>Publiciranje sklopljenih ugovora preko </a:t>
            </a:r>
            <a:r>
              <a:rPr lang="en-GB" altLang="en-US" dirty="0" smtClean="0">
                <a:latin typeface="Cambria" pitchFamily="18" charset="0"/>
              </a:rPr>
              <a:t>US$ 100,000 </a:t>
            </a:r>
            <a:r>
              <a:rPr lang="hr-HR" altLang="en-US" dirty="0" smtClean="0">
                <a:latin typeface="Cambria" pitchFamily="18" charset="0"/>
              </a:rPr>
              <a:t>kvartalno </a:t>
            </a:r>
            <a:r>
              <a:rPr lang="en-GB" altLang="en-US" dirty="0" smtClean="0">
                <a:latin typeface="Cambria" pitchFamily="18" charset="0"/>
              </a:rPr>
              <a:t>(</a:t>
            </a:r>
            <a:r>
              <a:rPr lang="hr-HR" altLang="en-US" dirty="0" smtClean="0">
                <a:latin typeface="Cambria" pitchFamily="18" charset="0"/>
              </a:rPr>
              <a:t>Ovo je standardna brojka</a:t>
            </a:r>
            <a:r>
              <a:rPr lang="en-GB" altLang="en-US" dirty="0" smtClean="0">
                <a:latin typeface="Cambria" pitchFamily="18" charset="0"/>
              </a:rPr>
              <a:t>: </a:t>
            </a:r>
            <a:r>
              <a:rPr lang="hr-HR" altLang="en-US" dirty="0" smtClean="0">
                <a:latin typeface="Cambria" pitchFamily="18" charset="0"/>
              </a:rPr>
              <a:t>može se koristiti i manji iznos</a:t>
            </a:r>
            <a:r>
              <a:rPr lang="en-GB" altLang="en-US" dirty="0" smtClean="0">
                <a:latin typeface="Cambria" pitchFamily="18" charset="0"/>
              </a:rPr>
              <a:t>.)</a:t>
            </a:r>
            <a:endParaRPr lang="hr-HR" altLang="en-US" dirty="0" smtClean="0">
              <a:latin typeface="Cambria" pitchFamily="18" charset="0"/>
            </a:endParaRP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GB" altLang="en-US" sz="900" dirty="0" smtClean="0">
              <a:latin typeface="Cambria" pitchFamily="18" charset="0"/>
            </a:endParaRP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GB" altLang="en-US" dirty="0" smtClean="0">
                <a:latin typeface="Cambria" pitchFamily="18" charset="0"/>
              </a:rPr>
              <a:t>6. </a:t>
            </a:r>
            <a:r>
              <a:rPr lang="hr-HR" altLang="en-US" dirty="0" smtClean="0">
                <a:latin typeface="Cambria" pitchFamily="18" charset="0"/>
              </a:rPr>
              <a:t>Informiranje o primarnim izvorima na raspolaganju jedinicama za pružanje primarnih usluga </a:t>
            </a:r>
            <a:r>
              <a:rPr lang="en-GB" altLang="en-US" dirty="0" smtClean="0">
                <a:latin typeface="Cambria" pitchFamily="18" charset="0"/>
              </a:rPr>
              <a:t>(</a:t>
            </a:r>
            <a:r>
              <a:rPr lang="hr-HR" altLang="en-US" dirty="0" smtClean="0">
                <a:latin typeface="Cambria" pitchFamily="18" charset="0"/>
              </a:rPr>
              <a:t>npr. školama i zdravstvenim ustanovama) u najmanje dva sektora</a:t>
            </a:r>
            <a:endParaRPr lang="en-US" altLang="en-US" dirty="0" smtClean="0">
              <a:latin typeface="Cambria" pitchFamily="18" charset="0"/>
            </a:endParaRPr>
          </a:p>
        </p:txBody>
      </p:sp>
      <p:pic>
        <p:nvPicPr>
          <p:cNvPr id="2969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439</TotalTime>
  <Words>656</Words>
  <Application>Microsoft Office PowerPoint</Application>
  <PresentationFormat>On-screen Show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Berlin</vt:lpstr>
      <vt:lpstr>Informacije kao podrška za ocjenu (rejting) pokazatelja uspješnosti</vt:lpstr>
      <vt:lpstr>PI-5 Proračunska klasifikacija</vt:lpstr>
      <vt:lpstr>PI-6 Sveobuhvatnost informacija uključenih u proračunsku dokumentaciju (M1)</vt:lpstr>
      <vt:lpstr>PI-6 nastavak</vt:lpstr>
      <vt:lpstr>PI-7 Stupanj neobjavljenih informacija države (M1)</vt:lpstr>
      <vt:lpstr>PI-8 Transparentnost fiskalnih odnosa između razina vlasti (M2)</vt:lpstr>
      <vt:lpstr>PI-9 Nadzor ukupnih fiskalnih rizika koji potječu iz drugih subjekata javnog sektora (M1)</vt:lpstr>
      <vt:lpstr>PI-10 Pristup javnosti ključnim fiskalnim informacijama (M1)</vt:lpstr>
      <vt:lpstr>PI-10 nastavak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Measurement Framework</dc:title>
  <dc:creator>Pfander</dc:creator>
  <cp:lastModifiedBy> </cp:lastModifiedBy>
  <cp:revision>95</cp:revision>
  <cp:lastPrinted>2014-03-14T11:53:39Z</cp:lastPrinted>
  <dcterms:created xsi:type="dcterms:W3CDTF">2007-04-05T19:23:00Z</dcterms:created>
  <dcterms:modified xsi:type="dcterms:W3CDTF">2014-03-19T14:51:00Z</dcterms:modified>
</cp:coreProperties>
</file>